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33" r:id="rId6"/>
    <p:sldId id="313" r:id="rId7"/>
    <p:sldId id="348" r:id="rId8"/>
    <p:sldId id="350" r:id="rId9"/>
    <p:sldId id="349" r:id="rId10"/>
    <p:sldId id="351" r:id="rId11"/>
    <p:sldId id="257" r:id="rId12"/>
    <p:sldId id="344" r:id="rId13"/>
    <p:sldId id="353" r:id="rId14"/>
    <p:sldId id="355" r:id="rId15"/>
    <p:sldId id="331" r:id="rId16"/>
  </p:sldIdLst>
  <p:sldSz cx="9144000" cy="6858000" type="screen4x3"/>
  <p:notesSz cx="6858000" cy="9144000"/>
  <p:defaultTextStyle>
    <a:defPPr>
      <a:defRPr lang="en-US"/>
    </a:defPPr>
    <a:lvl1pPr marL="0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1pPr>
    <a:lvl2pPr marL="492223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2pPr>
    <a:lvl3pPr marL="984449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3pPr>
    <a:lvl4pPr marL="1476672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4pPr>
    <a:lvl5pPr marL="1968897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5pPr>
    <a:lvl6pPr marL="2461121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6pPr>
    <a:lvl7pPr marL="2953344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7pPr>
    <a:lvl8pPr marL="3445569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8pPr>
    <a:lvl9pPr marL="3937793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i Doucet" initials="KD" lastIdx="0" clrIdx="0">
    <p:extLst>
      <p:ext uri="{19B8F6BF-5375-455C-9EA6-DF929625EA0E}">
        <p15:presenceInfo xmlns:p15="http://schemas.microsoft.com/office/powerpoint/2012/main" userId="S-1-5-21-1989483694-326399252-943750798-510180" providerId="AD"/>
      </p:ext>
    </p:extLst>
  </p:cmAuthor>
  <p:cmAuthor id="2" name="Cresdelle Zubrycki" initials="CZ" lastIdx="6" clrIdx="1">
    <p:extLst>
      <p:ext uri="{19B8F6BF-5375-455C-9EA6-DF929625EA0E}">
        <p15:presenceInfo xmlns:p15="http://schemas.microsoft.com/office/powerpoint/2012/main" userId="S-1-5-21-1989483694-326399252-943750798-2843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43"/>
    <a:srgbClr val="43B02A"/>
    <a:srgbClr val="267A52"/>
    <a:srgbClr val="00673E"/>
    <a:srgbClr val="589278"/>
    <a:srgbClr val="7AC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1" autoAdjust="0"/>
    <p:restoredTop sz="94613" autoAdjust="0"/>
  </p:normalViewPr>
  <p:slideViewPr>
    <p:cSldViewPr snapToGrid="0" snapToObjects="1">
      <p:cViewPr varScale="1">
        <p:scale>
          <a:sx n="105" d="100"/>
          <a:sy n="105" d="100"/>
        </p:scale>
        <p:origin x="19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esdelle Zubrycki" userId="fe2f9d90-2a20-4b1d-bdd3-fbb8ef81da27" providerId="ADAL" clId="{33D0E13E-CEBA-44FC-A19E-9A54FFAA99E4}"/>
    <pc:docChg chg="custSel modSld">
      <pc:chgData name="Cresdelle Zubrycki" userId="fe2f9d90-2a20-4b1d-bdd3-fbb8ef81da27" providerId="ADAL" clId="{33D0E13E-CEBA-44FC-A19E-9A54FFAA99E4}" dt="2024-02-13T14:32:06.210" v="7" actId="1076"/>
      <pc:docMkLst>
        <pc:docMk/>
      </pc:docMkLst>
      <pc:sldChg chg="addSp delSp modSp mod">
        <pc:chgData name="Cresdelle Zubrycki" userId="fe2f9d90-2a20-4b1d-bdd3-fbb8ef81da27" providerId="ADAL" clId="{33D0E13E-CEBA-44FC-A19E-9A54FFAA99E4}" dt="2024-02-13T14:32:06.210" v="7" actId="1076"/>
        <pc:sldMkLst>
          <pc:docMk/>
          <pc:sldMk cId="3836021168" sldId="298"/>
        </pc:sldMkLst>
      </pc:sldChg>
    </pc:docChg>
  </pc:docChgLst>
  <pc:docChgLst>
    <pc:chgData name="Kelli Doucet" userId="16371748-5661-46c2-805c-36d2510fc8cf" providerId="ADAL" clId="{8605F427-BA3D-4CA6-A3BD-B47C15FBD283}"/>
    <pc:docChg chg="undo custSel modSld sldOrd">
      <pc:chgData name="Kelli Doucet" userId="16371748-5661-46c2-805c-36d2510fc8cf" providerId="ADAL" clId="{8605F427-BA3D-4CA6-A3BD-B47C15FBD283}" dt="2024-02-15T18:04:16.944" v="223" actId="6549"/>
      <pc:docMkLst>
        <pc:docMk/>
      </pc:docMkLst>
      <pc:sldChg chg="modSp ord">
        <pc:chgData name="Kelli Doucet" userId="16371748-5661-46c2-805c-36d2510fc8cf" providerId="ADAL" clId="{8605F427-BA3D-4CA6-A3BD-B47C15FBD283}" dt="2024-02-14T19:46:04.423" v="179" actId="5793"/>
        <pc:sldMkLst>
          <pc:docMk/>
          <pc:sldMk cId="842555432" sldId="257"/>
        </pc:sldMkLst>
      </pc:sldChg>
      <pc:sldChg chg="addSp delSp modSp">
        <pc:chgData name="Kelli Doucet" userId="16371748-5661-46c2-805c-36d2510fc8cf" providerId="ADAL" clId="{8605F427-BA3D-4CA6-A3BD-B47C15FBD283}" dt="2024-02-14T14:26:49.239" v="38" actId="1076"/>
        <pc:sldMkLst>
          <pc:docMk/>
          <pc:sldMk cId="1243050459" sldId="313"/>
        </pc:sldMkLst>
      </pc:sldChg>
      <pc:sldChg chg="modSp">
        <pc:chgData name="Kelli Doucet" userId="16371748-5661-46c2-805c-36d2510fc8cf" providerId="ADAL" clId="{8605F427-BA3D-4CA6-A3BD-B47C15FBD283}" dt="2024-02-14T20:25:33.909" v="181" actId="20577"/>
        <pc:sldMkLst>
          <pc:docMk/>
          <pc:sldMk cId="3007447082" sldId="331"/>
        </pc:sldMkLst>
      </pc:sldChg>
      <pc:sldChg chg="modSp">
        <pc:chgData name="Kelli Doucet" userId="16371748-5661-46c2-805c-36d2510fc8cf" providerId="ADAL" clId="{8605F427-BA3D-4CA6-A3BD-B47C15FBD283}" dt="2024-02-15T17:57:15.282" v="202" actId="6549"/>
        <pc:sldMkLst>
          <pc:docMk/>
          <pc:sldMk cId="3900872964" sldId="333"/>
        </pc:sldMkLst>
      </pc:sldChg>
      <pc:sldChg chg="modSp">
        <pc:chgData name="Kelli Doucet" userId="16371748-5661-46c2-805c-36d2510fc8cf" providerId="ADAL" clId="{8605F427-BA3D-4CA6-A3BD-B47C15FBD283}" dt="2024-02-15T18:03:13.855" v="222" actId="14100"/>
        <pc:sldMkLst>
          <pc:docMk/>
          <pc:sldMk cId="3472492655" sldId="344"/>
        </pc:sldMkLst>
      </pc:sldChg>
      <pc:sldChg chg="modSp">
        <pc:chgData name="Kelli Doucet" userId="16371748-5661-46c2-805c-36d2510fc8cf" providerId="ADAL" clId="{8605F427-BA3D-4CA6-A3BD-B47C15FBD283}" dt="2024-02-14T19:44:46.821" v="111" actId="20577"/>
        <pc:sldMkLst>
          <pc:docMk/>
          <pc:sldMk cId="3447008279" sldId="348"/>
        </pc:sldMkLst>
      </pc:sldChg>
      <pc:sldChg chg="modSp">
        <pc:chgData name="Kelli Doucet" userId="16371748-5661-46c2-805c-36d2510fc8cf" providerId="ADAL" clId="{8605F427-BA3D-4CA6-A3BD-B47C15FBD283}" dt="2024-02-14T19:43:29.653" v="103" actId="20577"/>
        <pc:sldMkLst>
          <pc:docMk/>
          <pc:sldMk cId="3281012730" sldId="349"/>
        </pc:sldMkLst>
      </pc:sldChg>
      <pc:sldChg chg="modSp ord">
        <pc:chgData name="Kelli Doucet" userId="16371748-5661-46c2-805c-36d2510fc8cf" providerId="ADAL" clId="{8605F427-BA3D-4CA6-A3BD-B47C15FBD283}" dt="2024-02-14T19:44:30.670" v="108" actId="20577"/>
        <pc:sldMkLst>
          <pc:docMk/>
          <pc:sldMk cId="3990848798" sldId="350"/>
        </pc:sldMkLst>
      </pc:sldChg>
      <pc:sldChg chg="modSp">
        <pc:chgData name="Kelli Doucet" userId="16371748-5661-46c2-805c-36d2510fc8cf" providerId="ADAL" clId="{8605F427-BA3D-4CA6-A3BD-B47C15FBD283}" dt="2024-02-15T17:53:39.026" v="200" actId="20577"/>
        <pc:sldMkLst>
          <pc:docMk/>
          <pc:sldMk cId="1754633042" sldId="351"/>
        </pc:sldMkLst>
      </pc:sldChg>
      <pc:sldChg chg="modSp">
        <pc:chgData name="Kelli Doucet" userId="16371748-5661-46c2-805c-36d2510fc8cf" providerId="ADAL" clId="{8605F427-BA3D-4CA6-A3BD-B47C15FBD283}" dt="2024-02-15T18:04:16.944" v="223" actId="6549"/>
        <pc:sldMkLst>
          <pc:docMk/>
          <pc:sldMk cId="4139715977" sldId="353"/>
        </pc:sldMkLst>
      </pc:sldChg>
    </pc:docChg>
  </pc:docChgLst>
  <pc:docChgLst>
    <pc:chgData name="Kelli Doucet" userId="16371748-5661-46c2-805c-36d2510fc8cf" providerId="ADAL" clId="{96331CEB-0B0C-44D3-B18A-3D0D5383F0FC}"/>
    <pc:docChg chg="custSel delSld modSld">
      <pc:chgData name="Kelli Doucet" userId="16371748-5661-46c2-805c-36d2510fc8cf" providerId="ADAL" clId="{96331CEB-0B0C-44D3-B18A-3D0D5383F0FC}" dt="2025-02-20T14:46:29.082" v="125" actId="255"/>
      <pc:docMkLst>
        <pc:docMk/>
      </pc:docMkLst>
      <pc:sldChg chg="modSp mod">
        <pc:chgData name="Kelli Doucet" userId="16371748-5661-46c2-805c-36d2510fc8cf" providerId="ADAL" clId="{96331CEB-0B0C-44D3-B18A-3D0D5383F0FC}" dt="2025-02-18T20:32:12.797" v="3" actId="20577"/>
        <pc:sldMkLst>
          <pc:docMk/>
          <pc:sldMk cId="3695813703" sldId="256"/>
        </pc:sldMkLst>
        <pc:spChg chg="mod">
          <ac:chgData name="Kelli Doucet" userId="16371748-5661-46c2-805c-36d2510fc8cf" providerId="ADAL" clId="{96331CEB-0B0C-44D3-B18A-3D0D5383F0FC}" dt="2025-02-18T20:32:12.797" v="3" actId="20577"/>
          <ac:spMkLst>
            <pc:docMk/>
            <pc:sldMk cId="3695813703" sldId="256"/>
            <ac:spMk id="4" creationId="{00000000-0000-0000-0000-000000000000}"/>
          </ac:spMkLst>
        </pc:spChg>
      </pc:sldChg>
      <pc:sldChg chg="del">
        <pc:chgData name="Kelli Doucet" userId="16371748-5661-46c2-805c-36d2510fc8cf" providerId="ADAL" clId="{96331CEB-0B0C-44D3-B18A-3D0D5383F0FC}" dt="2025-02-19T15:26:22.715" v="73" actId="47"/>
        <pc:sldMkLst>
          <pc:docMk/>
          <pc:sldMk cId="3836021168" sldId="298"/>
        </pc:sldMkLst>
      </pc:sldChg>
      <pc:sldChg chg="addSp delSp modSp mod">
        <pc:chgData name="Kelli Doucet" userId="16371748-5661-46c2-805c-36d2510fc8cf" providerId="ADAL" clId="{96331CEB-0B0C-44D3-B18A-3D0D5383F0FC}" dt="2025-02-19T14:12:16.110" v="70" actId="1076"/>
        <pc:sldMkLst>
          <pc:docMk/>
          <pc:sldMk cId="1243050459" sldId="313"/>
        </pc:sldMkLst>
        <pc:picChg chg="add del mod">
          <ac:chgData name="Kelli Doucet" userId="16371748-5661-46c2-805c-36d2510fc8cf" providerId="ADAL" clId="{96331CEB-0B0C-44D3-B18A-3D0D5383F0FC}" dt="2025-02-19T14:11:49.798" v="63" actId="478"/>
          <ac:picMkLst>
            <pc:docMk/>
            <pc:sldMk cId="1243050459" sldId="313"/>
            <ac:picMk id="2" creationId="{98929864-E5AA-4944-BC42-36C04BAC1E5F}"/>
          </ac:picMkLst>
        </pc:picChg>
        <pc:picChg chg="add del mod">
          <ac:chgData name="Kelli Doucet" userId="16371748-5661-46c2-805c-36d2510fc8cf" providerId="ADAL" clId="{96331CEB-0B0C-44D3-B18A-3D0D5383F0FC}" dt="2025-02-19T14:11:46.548" v="62" actId="14100"/>
          <ac:picMkLst>
            <pc:docMk/>
            <pc:sldMk cId="1243050459" sldId="313"/>
            <ac:picMk id="1026" creationId="{35F75ABD-E81B-2F73-C827-682C6EF4BD89}"/>
          </ac:picMkLst>
        </pc:picChg>
        <pc:picChg chg="add mod">
          <ac:chgData name="Kelli Doucet" userId="16371748-5661-46c2-805c-36d2510fc8cf" providerId="ADAL" clId="{96331CEB-0B0C-44D3-B18A-3D0D5383F0FC}" dt="2025-02-19T14:12:16.110" v="70" actId="1076"/>
          <ac:picMkLst>
            <pc:docMk/>
            <pc:sldMk cId="1243050459" sldId="313"/>
            <ac:picMk id="1028" creationId="{3293850E-1673-C948-6EE7-7D521ECDCD3D}"/>
          </ac:picMkLst>
        </pc:picChg>
      </pc:sldChg>
      <pc:sldChg chg="del">
        <pc:chgData name="Kelli Doucet" userId="16371748-5661-46c2-805c-36d2510fc8cf" providerId="ADAL" clId="{96331CEB-0B0C-44D3-B18A-3D0D5383F0FC}" dt="2025-02-19T15:26:11.523" v="72" actId="47"/>
        <pc:sldMkLst>
          <pc:docMk/>
          <pc:sldMk cId="3793642235" sldId="332"/>
        </pc:sldMkLst>
      </pc:sldChg>
      <pc:sldChg chg="modSp mod">
        <pc:chgData name="Kelli Doucet" userId="16371748-5661-46c2-805c-36d2510fc8cf" providerId="ADAL" clId="{96331CEB-0B0C-44D3-B18A-3D0D5383F0FC}" dt="2025-02-20T14:46:29.082" v="125" actId="255"/>
        <pc:sldMkLst>
          <pc:docMk/>
          <pc:sldMk cId="3900872964" sldId="333"/>
        </pc:sldMkLst>
        <pc:spChg chg="mod">
          <ac:chgData name="Kelli Doucet" userId="16371748-5661-46c2-805c-36d2510fc8cf" providerId="ADAL" clId="{96331CEB-0B0C-44D3-B18A-3D0D5383F0FC}" dt="2025-02-20T14:46:29.082" v="125" actId="255"/>
          <ac:spMkLst>
            <pc:docMk/>
            <pc:sldMk cId="3900872964" sldId="333"/>
            <ac:spMk id="6" creationId="{00000000-0000-0000-0000-000000000000}"/>
          </ac:spMkLst>
        </pc:spChg>
        <pc:picChg chg="mod">
          <ac:chgData name="Kelli Doucet" userId="16371748-5661-46c2-805c-36d2510fc8cf" providerId="ADAL" clId="{96331CEB-0B0C-44D3-B18A-3D0D5383F0FC}" dt="2025-02-20T14:45:32.965" v="103" actId="14100"/>
          <ac:picMkLst>
            <pc:docMk/>
            <pc:sldMk cId="3900872964" sldId="333"/>
            <ac:picMk id="4" creationId="{6197C992-DF75-4728-8239-B141F4057162}"/>
          </ac:picMkLst>
        </pc:picChg>
      </pc:sldChg>
      <pc:sldChg chg="modSp mod">
        <pc:chgData name="Kelli Doucet" userId="16371748-5661-46c2-805c-36d2510fc8cf" providerId="ADAL" clId="{96331CEB-0B0C-44D3-B18A-3D0D5383F0FC}" dt="2025-02-18T20:39:25.058" v="54" actId="1076"/>
        <pc:sldMkLst>
          <pc:docMk/>
          <pc:sldMk cId="3472492655" sldId="344"/>
        </pc:sldMkLst>
        <pc:spChg chg="mod">
          <ac:chgData name="Kelli Doucet" userId="16371748-5661-46c2-805c-36d2510fc8cf" providerId="ADAL" clId="{96331CEB-0B0C-44D3-B18A-3D0D5383F0FC}" dt="2025-02-18T20:39:11.691" v="53" actId="20577"/>
          <ac:spMkLst>
            <pc:docMk/>
            <pc:sldMk cId="3472492655" sldId="344"/>
            <ac:spMk id="6" creationId="{00000000-0000-0000-0000-000000000000}"/>
          </ac:spMkLst>
        </pc:spChg>
        <pc:picChg chg="mod">
          <ac:chgData name="Kelli Doucet" userId="16371748-5661-46c2-805c-36d2510fc8cf" providerId="ADAL" clId="{96331CEB-0B0C-44D3-B18A-3D0D5383F0FC}" dt="2025-02-18T20:39:25.058" v="54" actId="1076"/>
          <ac:picMkLst>
            <pc:docMk/>
            <pc:sldMk cId="3472492655" sldId="344"/>
            <ac:picMk id="3" creationId="{00000000-0000-0000-0000-000000000000}"/>
          </ac:picMkLst>
        </pc:picChg>
      </pc:sldChg>
      <pc:sldChg chg="modSp mod">
        <pc:chgData name="Kelli Doucet" userId="16371748-5661-46c2-805c-36d2510fc8cf" providerId="ADAL" clId="{96331CEB-0B0C-44D3-B18A-3D0D5383F0FC}" dt="2025-02-18T20:33:27.887" v="6" actId="1076"/>
        <pc:sldMkLst>
          <pc:docMk/>
          <pc:sldMk cId="1754633042" sldId="351"/>
        </pc:sldMkLst>
        <pc:spChg chg="mod">
          <ac:chgData name="Kelli Doucet" userId="16371748-5661-46c2-805c-36d2510fc8cf" providerId="ADAL" clId="{96331CEB-0B0C-44D3-B18A-3D0D5383F0FC}" dt="2025-02-18T20:33:27.887" v="6" actId="1076"/>
          <ac:spMkLst>
            <pc:docMk/>
            <pc:sldMk cId="1754633042" sldId="351"/>
            <ac:spMk id="4" creationId="{00000000-0000-0000-0000-000000000000}"/>
          </ac:spMkLst>
        </pc:spChg>
        <pc:picChg chg="mod">
          <ac:chgData name="Kelli Doucet" userId="16371748-5661-46c2-805c-36d2510fc8cf" providerId="ADAL" clId="{96331CEB-0B0C-44D3-B18A-3D0D5383F0FC}" dt="2025-02-18T20:33:19.424" v="4" actId="1076"/>
          <ac:picMkLst>
            <pc:docMk/>
            <pc:sldMk cId="1754633042" sldId="351"/>
            <ac:picMk id="5" creationId="{00000000-0000-0000-0000-000000000000}"/>
          </ac:picMkLst>
        </pc:picChg>
      </pc:sldChg>
      <pc:sldChg chg="modSp mod">
        <pc:chgData name="Kelli Doucet" userId="16371748-5661-46c2-805c-36d2510fc8cf" providerId="ADAL" clId="{96331CEB-0B0C-44D3-B18A-3D0D5383F0FC}" dt="2025-02-19T14:28:35.468" v="71" actId="20577"/>
        <pc:sldMkLst>
          <pc:docMk/>
          <pc:sldMk cId="4139715977" sldId="353"/>
        </pc:sldMkLst>
        <pc:spChg chg="mod">
          <ac:chgData name="Kelli Doucet" userId="16371748-5661-46c2-805c-36d2510fc8cf" providerId="ADAL" clId="{96331CEB-0B0C-44D3-B18A-3D0D5383F0FC}" dt="2025-02-19T14:28:35.468" v="71" actId="20577"/>
          <ac:spMkLst>
            <pc:docMk/>
            <pc:sldMk cId="4139715977" sldId="353"/>
            <ac:spMk id="4" creationId="{00000000-0000-0000-0000-000000000000}"/>
          </ac:spMkLst>
        </pc:spChg>
      </pc:sldChg>
      <pc:sldChg chg="modSp mod">
        <pc:chgData name="Kelli Doucet" userId="16371748-5661-46c2-805c-36d2510fc8cf" providerId="ADAL" clId="{96331CEB-0B0C-44D3-B18A-3D0D5383F0FC}" dt="2025-02-19T15:27:11.775" v="77" actId="20577"/>
        <pc:sldMkLst>
          <pc:docMk/>
          <pc:sldMk cId="2246368894" sldId="355"/>
        </pc:sldMkLst>
        <pc:spChg chg="mod">
          <ac:chgData name="Kelli Doucet" userId="16371748-5661-46c2-805c-36d2510fc8cf" providerId="ADAL" clId="{96331CEB-0B0C-44D3-B18A-3D0D5383F0FC}" dt="2025-02-19T15:27:11.775" v="77" actId="20577"/>
          <ac:spMkLst>
            <pc:docMk/>
            <pc:sldMk cId="2246368894" sldId="355"/>
            <ac:spMk id="2" creationId="{9733B2AC-A962-429E-AFC4-CE45DC132EF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78AF4-5E64-AC4C-BB17-179E924E563F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C6A53-3777-FA4B-999B-678D40C4B3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13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A0A7F-40AB-B84E-BA8C-8861397EF456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51CE3-F1EC-6B4D-8B6D-86D363C89B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759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1pPr>
    <a:lvl2pPr marL="492223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2pPr>
    <a:lvl3pPr marL="984449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3pPr>
    <a:lvl4pPr marL="1476672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4pPr>
    <a:lvl5pPr marL="1968897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5pPr>
    <a:lvl6pPr marL="2461121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6pPr>
    <a:lvl7pPr marL="2953344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7pPr>
    <a:lvl8pPr marL="3445569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8pPr>
    <a:lvl9pPr marL="3937793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3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1287430"/>
            <a:ext cx="5411971" cy="163551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This is your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024545"/>
            <a:ext cx="6804836" cy="157935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700" baseline="0">
                <a:solidFill>
                  <a:schemeClr val="accent3"/>
                </a:solidFill>
              </a:defRPr>
            </a:lvl1pPr>
            <a:lvl2pPr marL="439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Presentation subtitle or brief one-sentence description.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5731425"/>
            <a:ext cx="4019011" cy="641906"/>
          </a:xfrm>
        </p:spPr>
        <p:txBody>
          <a:bodyPr anchor="b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Month 24th, 2017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3281"/>
            <a:ext cx="9144000" cy="978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58" y="501539"/>
            <a:ext cx="2603500" cy="54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2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7679" y="2336801"/>
            <a:ext cx="2582904" cy="341581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87679" y="1803799"/>
            <a:ext cx="2582904" cy="549262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pic>
        <p:nvPicPr>
          <p:cNvPr id="22" name="Picture 21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3" name="Slide Number Placeholder 8"/>
          <p:cNvSpPr>
            <a:spLocks noGrp="1"/>
          </p:cNvSpPr>
          <p:nvPr>
            <p:ph type="sldNum" sz="quarter" idx="21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basic 3-column key point slide with subtitles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279416" y="2336801"/>
            <a:ext cx="2582904" cy="341581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3279416" y="1803799"/>
            <a:ext cx="2582904" cy="549262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062449" y="2336801"/>
            <a:ext cx="2582904" cy="341581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6062449" y="1803799"/>
            <a:ext cx="2582904" cy="549262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5456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7679" y="1803403"/>
            <a:ext cx="2582904" cy="1819473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87581" y="1803403"/>
            <a:ext cx="2566689" cy="1819473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055253" y="1803403"/>
            <a:ext cx="2590101" cy="1819473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7679" y="3848103"/>
            <a:ext cx="2582904" cy="1916089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287581" y="3848103"/>
            <a:ext cx="2566689" cy="1916089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062388" y="3848103"/>
            <a:ext cx="2582966" cy="1916089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</a:t>
            </a:r>
          </a:p>
        </p:txBody>
      </p:sp>
      <p:pic>
        <p:nvPicPr>
          <p:cNvPr id="20" name="Picture 19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1" name="Slide Number Placeholder 8"/>
          <p:cNvSpPr>
            <a:spLocks noGrp="1"/>
          </p:cNvSpPr>
          <p:nvPr>
            <p:ph type="sldNum" sz="quarter" idx="21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6 column key point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80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2336800"/>
            <a:ext cx="2628496" cy="1273454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66650" y="2336800"/>
            <a:ext cx="2611995" cy="1273454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066635" y="2336800"/>
            <a:ext cx="2628558" cy="1273454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2" y="4393805"/>
            <a:ext cx="2628496" cy="1261149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266650" y="4393805"/>
            <a:ext cx="2611995" cy="1261149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066635" y="4393805"/>
            <a:ext cx="2628558" cy="1261149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subject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2" y="1803799"/>
            <a:ext cx="2628496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3266650" y="1803799"/>
            <a:ext cx="2611995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066635" y="1803799"/>
            <a:ext cx="2628496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57202" y="3860804"/>
            <a:ext cx="2628496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266650" y="3860804"/>
            <a:ext cx="2611995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066635" y="3860804"/>
            <a:ext cx="2628496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pic>
        <p:nvPicPr>
          <p:cNvPr id="27" name="Picture 26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8" name="Slide Number Placeholder 8"/>
          <p:cNvSpPr>
            <a:spLocks noGrp="1"/>
          </p:cNvSpPr>
          <p:nvPr>
            <p:ph type="sldNum" sz="quarter" idx="27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9" name="Picture 28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6-column key point slide with subtitles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38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7679" y="1803400"/>
            <a:ext cx="6769648" cy="3960789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9" name="Picture 8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1-column bulk slide for long content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1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68775" y="479820"/>
            <a:ext cx="6800126" cy="5284370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This is a 1-column bulk content slide without a title. 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8" name="Picture 7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1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7679" y="2336801"/>
            <a:ext cx="3991278" cy="3427391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73964" y="2336801"/>
            <a:ext cx="3982964" cy="3427391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87679" y="1792224"/>
            <a:ext cx="3991278" cy="551124"/>
          </a:xfrm>
        </p:spPr>
        <p:txBody>
          <a:bodyPr/>
          <a:lstStyle>
            <a:lvl1pPr>
              <a:defRPr sz="1181" b="1" baseline="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673962" y="1792224"/>
            <a:ext cx="3982964" cy="551124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pic>
        <p:nvPicPr>
          <p:cNvPr id="11" name="Picture 10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3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2-column bulk slide for long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4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7679" y="2336800"/>
            <a:ext cx="2591276" cy="3427391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62291" y="2336800"/>
            <a:ext cx="2583062" cy="3427391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87679" y="1803799"/>
            <a:ext cx="2591276" cy="533003"/>
          </a:xfrm>
        </p:spPr>
        <p:txBody>
          <a:bodyPr/>
          <a:lstStyle>
            <a:lvl1pPr>
              <a:defRPr sz="1181" b="1" baseline="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062290" y="1803799"/>
            <a:ext cx="2583062" cy="533003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285362" y="2336800"/>
            <a:ext cx="2575007" cy="3427391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285361" y="1803799"/>
            <a:ext cx="2575007" cy="533003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pic>
        <p:nvPicPr>
          <p:cNvPr id="22" name="Picture 21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3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3-column bulk slide for long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127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87678" y="4393804"/>
            <a:ext cx="2579701" cy="1253962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6096979" y="4393804"/>
            <a:ext cx="2571524" cy="1253962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487678" y="3837654"/>
            <a:ext cx="2579701" cy="563886"/>
          </a:xfrm>
        </p:spPr>
        <p:txBody>
          <a:bodyPr/>
          <a:lstStyle>
            <a:lvl1pPr>
              <a:defRPr sz="1181" b="1" baseline="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6096978" y="3837654"/>
            <a:ext cx="2571524" cy="563886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296864" y="4393804"/>
            <a:ext cx="2563505" cy="1253962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3296863" y="3837654"/>
            <a:ext cx="2563505" cy="563886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7678" y="2336800"/>
            <a:ext cx="2579701" cy="1253962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979" y="2336800"/>
            <a:ext cx="2571524" cy="1253962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87678" y="1780649"/>
            <a:ext cx="2579701" cy="563886"/>
          </a:xfrm>
        </p:spPr>
        <p:txBody>
          <a:bodyPr/>
          <a:lstStyle>
            <a:lvl1pPr>
              <a:defRPr sz="1181" b="1" baseline="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096978" y="1780649"/>
            <a:ext cx="2571524" cy="563886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296864" y="2336800"/>
            <a:ext cx="2563505" cy="1253962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 dirty="0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296863" y="1780649"/>
            <a:ext cx="2563505" cy="563886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Bulk content columns always have subtitles</a:t>
            </a:r>
          </a:p>
        </p:txBody>
      </p:sp>
      <p:pic>
        <p:nvPicPr>
          <p:cNvPr id="19" name="Picture 18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0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6-point bulk content slide for long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7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7679" y="2895600"/>
            <a:ext cx="2582904" cy="2857017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the figure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296936" y="2895600"/>
            <a:ext cx="2566689" cy="2857017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the figure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097113" y="2895600"/>
            <a:ext cx="2582965" cy="285701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the figure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8" y="1856583"/>
            <a:ext cx="2582905" cy="919747"/>
          </a:xfrm>
        </p:spPr>
        <p:txBody>
          <a:bodyPr anchor="b"/>
          <a:lstStyle>
            <a:lvl1pPr>
              <a:lnSpc>
                <a:spcPct val="80000"/>
              </a:lnSpc>
              <a:defRPr sz="6299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3296936" y="1856583"/>
            <a:ext cx="2566688" cy="919747"/>
          </a:xfrm>
        </p:spPr>
        <p:txBody>
          <a:bodyPr anchor="b"/>
          <a:lstStyle>
            <a:lvl1pPr>
              <a:lnSpc>
                <a:spcPct val="80000"/>
              </a:lnSpc>
              <a:defRPr sz="6299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6097113" y="1856583"/>
            <a:ext cx="2582965" cy="919747"/>
          </a:xfrm>
        </p:spPr>
        <p:txBody>
          <a:bodyPr anchor="b"/>
          <a:lstStyle>
            <a:lvl1pPr>
              <a:lnSpc>
                <a:spcPct val="80000"/>
              </a:lnSpc>
              <a:defRPr sz="6299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#,###</a:t>
            </a:r>
          </a:p>
        </p:txBody>
      </p:sp>
      <p:pic>
        <p:nvPicPr>
          <p:cNvPr id="12" name="Picture 11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3" name="Slide Number Placeholder 8"/>
          <p:cNvSpPr>
            <a:spLocks noGrp="1"/>
          </p:cNvSpPr>
          <p:nvPr>
            <p:ph type="sldNum" sz="quarter" idx="24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key numbers slide for short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42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7679" y="2776329"/>
            <a:ext cx="2582904" cy="2975247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the figure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296936" y="2776329"/>
            <a:ext cx="2566689" cy="2975247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the figure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097113" y="2776329"/>
            <a:ext cx="2582965" cy="297524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very brief points about one the figure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8" y="1803750"/>
            <a:ext cx="2582905" cy="976869"/>
          </a:xfrm>
        </p:spPr>
        <p:txBody>
          <a:bodyPr anchor="t"/>
          <a:lstStyle>
            <a:lvl1pPr>
              <a:lnSpc>
                <a:spcPct val="80000"/>
              </a:lnSpc>
              <a:defRPr sz="4049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3296936" y="1829151"/>
            <a:ext cx="2566688" cy="950618"/>
          </a:xfrm>
        </p:spPr>
        <p:txBody>
          <a:bodyPr anchor="t"/>
          <a:lstStyle>
            <a:lvl1pPr>
              <a:lnSpc>
                <a:spcPct val="80000"/>
              </a:lnSpc>
              <a:defRPr sz="4049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6097113" y="1829151"/>
            <a:ext cx="2582965" cy="950618"/>
          </a:xfrm>
        </p:spPr>
        <p:txBody>
          <a:bodyPr anchor="t"/>
          <a:lstStyle>
            <a:lvl1pPr>
              <a:lnSpc>
                <a:spcPct val="80000"/>
              </a:lnSpc>
              <a:defRPr sz="4049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#,###,####</a:t>
            </a:r>
          </a:p>
        </p:txBody>
      </p:sp>
      <p:pic>
        <p:nvPicPr>
          <p:cNvPr id="12" name="Picture 11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3" name="Slide Number Placeholder 8"/>
          <p:cNvSpPr>
            <a:spLocks noGrp="1"/>
          </p:cNvSpPr>
          <p:nvPr>
            <p:ph type="sldNum" sz="quarter" idx="24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key numbers slide for long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0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4133" y="1544637"/>
            <a:ext cx="5393267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700" b="1" cap="none" baseline="0">
                <a:solidFill>
                  <a:srgbClr val="FFFFFF"/>
                </a:solidFill>
              </a:defRPr>
            </a:lvl1pPr>
          </a:lstStyle>
          <a:p>
            <a:r>
              <a:rPr lang="en-CA" dirty="0"/>
              <a:t>Chapter or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4133" y="3062821"/>
            <a:ext cx="5393267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1912" baseline="0">
                <a:solidFill>
                  <a:srgbClr val="A6C8BC"/>
                </a:solidFill>
              </a:defRPr>
            </a:lvl1pPr>
            <a:lvl2pPr marL="439516" indent="0">
              <a:buNone/>
              <a:defRPr sz="1743">
                <a:solidFill>
                  <a:schemeClr val="tx1">
                    <a:tint val="75000"/>
                  </a:schemeClr>
                </a:solidFill>
              </a:defRPr>
            </a:lvl2pPr>
            <a:lvl3pPr marL="879032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3pPr>
            <a:lvl4pPr marL="131854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75806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219758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6370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307661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51612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Brief description or intro to this section</a:t>
            </a: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76525" y="6373093"/>
            <a:ext cx="297608" cy="365126"/>
          </a:xfrm>
        </p:spPr>
        <p:txBody>
          <a:bodyPr/>
          <a:lstStyle>
            <a:lvl1pPr>
              <a:defRPr>
                <a:solidFill>
                  <a:srgbClr val="96B7A6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5814"/>
            <a:ext cx="9144000" cy="978144"/>
          </a:xfrm>
          <a:prstGeom prst="rect">
            <a:avLst/>
          </a:prstGeom>
        </p:spPr>
      </p:pic>
      <p:pic>
        <p:nvPicPr>
          <p:cNvPr id="16" name="Picture 15" descr="ac-icon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373" y="486978"/>
            <a:ext cx="730800" cy="53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7679" y="3403601"/>
            <a:ext cx="2582904" cy="2337441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285362" y="3403601"/>
            <a:ext cx="2566690" cy="2337441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085537" y="3403601"/>
            <a:ext cx="2582966" cy="2337441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487679" y="1928431"/>
            <a:ext cx="1194664" cy="11946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98" dirty="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41815" y="2201763"/>
            <a:ext cx="486393" cy="6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3276907" y="1926363"/>
            <a:ext cx="1198800" cy="119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98" dirty="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633111" y="2201763"/>
            <a:ext cx="486392" cy="6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6053742" y="1926363"/>
            <a:ext cx="1198800" cy="119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98" dirty="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410166" y="2201763"/>
            <a:ext cx="485953" cy="6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2" name="Slide Number Placeholder 8"/>
          <p:cNvSpPr>
            <a:spLocks noGrp="1"/>
          </p:cNvSpPr>
          <p:nvPr>
            <p:ph type="sldNum" sz="quarter" idx="2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key point slide with icons to illustrate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31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700"/>
            <a:ext cx="9144000" cy="978144"/>
          </a:xfrm>
          <a:prstGeom prst="rect">
            <a:avLst/>
          </a:prstGeom>
        </p:spPr>
      </p:pic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1863523" y="483406"/>
            <a:ext cx="5405377" cy="58826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this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1880309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700"/>
            <a:ext cx="9144000" cy="97814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74562" y="486137"/>
            <a:ext cx="8194876" cy="58915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98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48801" y="2090307"/>
            <a:ext cx="5446400" cy="2619502"/>
          </a:xfrm>
        </p:spPr>
        <p:txBody>
          <a:bodyPr/>
          <a:lstStyle>
            <a:lvl1pPr algn="ctr">
              <a:lnSpc>
                <a:spcPct val="110000"/>
              </a:lnSpc>
              <a:defRPr sz="2700" baseline="0">
                <a:solidFill>
                  <a:srgbClr val="599A83"/>
                </a:solidFill>
              </a:defRPr>
            </a:lvl1pPr>
          </a:lstStyle>
          <a:p>
            <a:r>
              <a:rPr lang="en-CA" dirty="0"/>
              <a:t>Enter an impressive statistic or fact. e.g. 98% of Algonquin students have been hired immediately after graduation.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48801" y="1593878"/>
            <a:ext cx="5446400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181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48801" y="4921484"/>
            <a:ext cx="5446400" cy="291603"/>
          </a:xfrm>
        </p:spPr>
        <p:txBody>
          <a:bodyPr anchor="ctr"/>
          <a:lstStyle>
            <a:lvl1pPr algn="ctr">
              <a:defRPr sz="900"/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70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700"/>
            <a:ext cx="9144000" cy="97814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48801" y="2090307"/>
            <a:ext cx="5446400" cy="2619502"/>
          </a:xfrm>
        </p:spPr>
        <p:txBody>
          <a:bodyPr/>
          <a:lstStyle>
            <a:lvl1pPr algn="ctr">
              <a:lnSpc>
                <a:spcPct val="110000"/>
              </a:lnSpc>
              <a:defRPr sz="2700" baseline="0">
                <a:solidFill>
                  <a:srgbClr val="A6C8BC"/>
                </a:solidFill>
              </a:defRPr>
            </a:lvl1pPr>
          </a:lstStyle>
          <a:p>
            <a:r>
              <a:rPr lang="en-CA" dirty="0"/>
              <a:t>Enter an impressive statistic or fact. e.g. 98% of Algonquin students have been hired immediately after graduation.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48801" y="1593878"/>
            <a:ext cx="5446400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181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48801" y="4921484"/>
            <a:ext cx="5446400" cy="291603"/>
          </a:xfr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23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48801" y="985407"/>
            <a:ext cx="5446400" cy="2619502"/>
          </a:xfrm>
        </p:spPr>
        <p:txBody>
          <a:bodyPr/>
          <a:lstStyle>
            <a:lvl1pPr algn="ctr">
              <a:lnSpc>
                <a:spcPct val="110000"/>
              </a:lnSpc>
              <a:defRPr sz="2700" baseline="0">
                <a:solidFill>
                  <a:srgbClr val="A6C8BC"/>
                </a:solidFill>
              </a:defRPr>
            </a:lvl1pPr>
          </a:lstStyle>
          <a:p>
            <a:r>
              <a:rPr lang="en-CA" dirty="0"/>
              <a:t>Enter an impressive statistic or fact. e.g. We raised $1,000,000 this year. Highlight a number by making it bold and white.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48801" y="488976"/>
            <a:ext cx="5446400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181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7708"/>
            <a:ext cx="9144000" cy="23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92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48801" y="985407"/>
            <a:ext cx="5446400" cy="2619502"/>
          </a:xfrm>
        </p:spPr>
        <p:txBody>
          <a:bodyPr/>
          <a:lstStyle>
            <a:lvl1pPr algn="ctr">
              <a:lnSpc>
                <a:spcPct val="110000"/>
              </a:lnSpc>
              <a:defRPr sz="2700" baseline="0">
                <a:solidFill>
                  <a:srgbClr val="599A83"/>
                </a:solidFill>
              </a:defRPr>
            </a:lvl1pPr>
          </a:lstStyle>
          <a:p>
            <a:r>
              <a:rPr lang="en-CA" dirty="0"/>
              <a:t>Enter an impressive statistic or fact. e.g. We raised $1,000,000 this year. Highlight a number by making it bold and 100% green.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48801" y="488976"/>
            <a:ext cx="5446400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181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7708"/>
            <a:ext cx="9144000" cy="23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99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"/>
            <a:ext cx="4571404" cy="3428553"/>
          </a:xfr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baseline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this icon to insert a background photo, the resize this box so it covers the whole screen. Make sure it’s good quality.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76534" y="1914188"/>
            <a:ext cx="5790934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6299">
                <a:solidFill>
                  <a:srgbClr val="599A83"/>
                </a:solidFill>
              </a:defRPr>
            </a:lvl1pPr>
          </a:lstStyle>
          <a:p>
            <a:r>
              <a:rPr lang="en-CA" dirty="0"/>
              <a:t>$#,###,###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57136" y="2259471"/>
            <a:ext cx="542973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181" b="1" baseline="0">
                <a:solidFill>
                  <a:srgbClr val="00673E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57136" y="4232939"/>
            <a:ext cx="5429733" cy="291603"/>
          </a:xfr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04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3" y="1803400"/>
            <a:ext cx="4010625" cy="3960791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866659" y="4700459"/>
            <a:ext cx="2601169" cy="1063731"/>
          </a:xfrm>
        </p:spPr>
        <p:txBody>
          <a:bodyPr anchor="b"/>
          <a:lstStyle>
            <a:lvl1pPr>
              <a:defRPr sz="118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257116" y="484837"/>
            <a:ext cx="3886884" cy="52793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this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257118" y="4081485"/>
            <a:ext cx="2828557" cy="345600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181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8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3980149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A slide with a right-aligned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4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680471" y="1803400"/>
            <a:ext cx="3980149" cy="394069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854097" y="4793058"/>
            <a:ext cx="2588430" cy="951040"/>
          </a:xfrm>
        </p:spPr>
        <p:txBody>
          <a:bodyPr anchor="b"/>
          <a:lstStyle>
            <a:lvl1pPr>
              <a:defRPr sz="118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484836"/>
            <a:ext cx="3886884" cy="525926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this icon to insert a photo.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" y="4081485"/>
            <a:ext cx="2828557" cy="345600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181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pic>
        <p:nvPicPr>
          <p:cNvPr id="11" name="Picture 10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3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680471" y="484836"/>
            <a:ext cx="3980149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A slide with a right-aligned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45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69" y="0"/>
            <a:ext cx="9143333" cy="6858000"/>
          </a:xfrm>
        </p:spPr>
        <p:txBody>
          <a:bodyPr/>
          <a:lstStyle>
            <a:lvl1pPr marL="0" indent="0">
              <a:buNone/>
              <a:defRPr sz="2250" baseline="0"/>
            </a:lvl1pPr>
            <a:lvl2pPr marL="439516" indent="0">
              <a:buNone/>
              <a:defRPr sz="2700"/>
            </a:lvl2pPr>
            <a:lvl3pPr marL="879032" indent="0">
              <a:buNone/>
              <a:defRPr sz="2306"/>
            </a:lvl3pPr>
            <a:lvl4pPr marL="1318547" indent="0">
              <a:buNone/>
              <a:defRPr sz="1912"/>
            </a:lvl4pPr>
            <a:lvl5pPr marL="1758064" indent="0">
              <a:buNone/>
              <a:defRPr sz="1912"/>
            </a:lvl5pPr>
            <a:lvl6pPr marL="2197581" indent="0">
              <a:buNone/>
              <a:defRPr sz="1912"/>
            </a:lvl6pPr>
            <a:lvl7pPr marL="2637097" indent="0">
              <a:buNone/>
              <a:defRPr sz="1912"/>
            </a:lvl7pPr>
            <a:lvl8pPr marL="3076614" indent="0">
              <a:buNone/>
              <a:defRPr sz="1912"/>
            </a:lvl8pPr>
            <a:lvl9pPr marL="3516128" indent="0">
              <a:buNone/>
              <a:defRPr sz="1912"/>
            </a:lvl9pPr>
          </a:lstStyle>
          <a:p>
            <a:r>
              <a:rPr lang="en-US" dirty="0"/>
              <a:t>Click on this icon to insert a photo.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" y="4711196"/>
            <a:ext cx="4476167" cy="345600"/>
          </a:xfrm>
          <a:solidFill>
            <a:srgbClr val="43B02A"/>
          </a:solidFill>
          <a:ln>
            <a:noFill/>
          </a:ln>
        </p:spPr>
        <p:txBody>
          <a:bodyPr wrap="square" lIns="252000" tIns="180000" rIns="252000" bIns="252000" anchor="ctr">
            <a:spAutoFit/>
          </a:bodyPr>
          <a:lstStyle>
            <a:lvl1pPr>
              <a:lnSpc>
                <a:spcPct val="100000"/>
              </a:lnSpc>
              <a:defRPr sz="1181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58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uth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76181" y="1803401"/>
            <a:ext cx="2606046" cy="3227685"/>
          </a:xfrm>
        </p:spPr>
        <p:txBody>
          <a:bodyPr/>
          <a:lstStyle/>
          <a:p>
            <a:r>
              <a:rPr lang="en-US" dirty="0"/>
              <a:t>Author 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66642" y="2336802"/>
            <a:ext cx="2628558" cy="2160887"/>
          </a:xfrm>
        </p:spPr>
        <p:txBody>
          <a:bodyPr anchor="ctr"/>
          <a:lstStyle/>
          <a:p>
            <a:pPr lvl="0"/>
            <a:r>
              <a:rPr lang="en-CA" dirty="0"/>
              <a:t>Author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1522" y="488623"/>
            <a:ext cx="5398417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About the Author (1 author)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66201" y="1803799"/>
            <a:ext cx="2628643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Author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66201" y="4498183"/>
            <a:ext cx="2628643" cy="532904"/>
          </a:xfrm>
        </p:spPr>
        <p:txBody>
          <a:bodyPr anchor="b"/>
          <a:lstStyle>
            <a:lvl1pPr>
              <a:defRPr sz="1181"/>
            </a:lvl1pPr>
          </a:lstStyle>
          <a:p>
            <a:pPr lvl="0"/>
            <a:r>
              <a:rPr lang="en-CA" dirty="0"/>
              <a:t>Author email</a:t>
            </a:r>
          </a:p>
        </p:txBody>
      </p:sp>
    </p:spTree>
    <p:extLst>
      <p:ext uri="{BB962C8B-B14F-4D97-AF65-F5344CB8AC3E}">
        <p14:creationId xmlns:p14="http://schemas.microsoft.com/office/powerpoint/2010/main" val="1698127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700"/>
            <a:ext cx="9144000" cy="978144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686811" y="486135"/>
            <a:ext cx="3993267" cy="5266800"/>
          </a:xfrm>
        </p:spPr>
        <p:txBody>
          <a:bodyPr/>
          <a:lstStyle/>
          <a:p>
            <a:r>
              <a:rPr lang="en-US" dirty="0"/>
              <a:t>Click on this icon to insert a photo.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66665" y="486136"/>
            <a:ext cx="4012210" cy="5266481"/>
          </a:xfrm>
        </p:spPr>
        <p:txBody>
          <a:bodyPr/>
          <a:lstStyle/>
          <a:p>
            <a:r>
              <a:rPr lang="en-US" dirty="0"/>
              <a:t>Click on this icon to insert a photo.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66667" y="4088943"/>
            <a:ext cx="2628557" cy="345600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181" b="1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86810" y="4088943"/>
            <a:ext cx="2617200" cy="345600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181" b="1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pic>
        <p:nvPicPr>
          <p:cNvPr id="10" name="Picture 9" descr="green-ba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3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c-icon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62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6445"/>
            <a:ext cx="9144000" cy="978144"/>
          </a:xfrm>
          <a:prstGeom prst="rect">
            <a:avLst/>
          </a:prstGeom>
        </p:spPr>
      </p:pic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66667" y="479818"/>
            <a:ext cx="6802234" cy="528437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this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66667" y="4088943"/>
            <a:ext cx="2628557" cy="345600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181" b="1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pic>
        <p:nvPicPr>
          <p:cNvPr id="9" name="Picture 8" descr="green-ba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ac-icon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20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6445"/>
            <a:ext cx="9144000" cy="978144"/>
          </a:xfrm>
          <a:prstGeom prst="rect">
            <a:avLst/>
          </a:prstGeom>
        </p:spPr>
      </p:pic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679" y="1803400"/>
            <a:ext cx="5374641" cy="3960789"/>
          </a:xfrm>
        </p:spPr>
        <p:txBody>
          <a:bodyPr/>
          <a:lstStyle/>
          <a:p>
            <a:r>
              <a:rPr lang="en-US" dirty="0"/>
              <a:t>Click on this icon to insert a graphic.</a:t>
            </a:r>
          </a:p>
        </p:txBody>
      </p:sp>
      <p:pic>
        <p:nvPicPr>
          <p:cNvPr id="9" name="Picture 8" descr="green-ba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c-icon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a graphic slide with a title and optional annotation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3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487679" y="1803798"/>
            <a:ext cx="5374640" cy="396039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table or chart.</a:t>
            </a:r>
          </a:p>
        </p:txBody>
      </p:sp>
      <p:pic>
        <p:nvPicPr>
          <p:cNvPr id="9" name="Picture 8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a chart or table slide with optional annotation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23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58326" y="2338355"/>
            <a:ext cx="5827350" cy="195912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700" baseline="0">
                <a:solidFill>
                  <a:schemeClr val="accent5"/>
                </a:solidFill>
              </a:defRPr>
            </a:lvl1pPr>
            <a:lvl2pPr marL="439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Questions? Put your contact prompt message and your email here.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67850" y="1562098"/>
            <a:ext cx="5408305" cy="763559"/>
          </a:xfrm>
        </p:spPr>
        <p:txBody>
          <a:bodyPr anchor="b"/>
          <a:lstStyle>
            <a:lvl1pPr algn="ctr">
              <a:defRPr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Thank you message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67848" y="4513380"/>
            <a:ext cx="5408306" cy="346810"/>
          </a:xfrm>
        </p:spPr>
        <p:txBody>
          <a:bodyPr anchor="t"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 err="1"/>
              <a:t>www.algonquincollege.com</a:t>
            </a:r>
            <a:r>
              <a:rPr lang="en-CA" dirty="0"/>
              <a:t>/</a:t>
            </a:r>
            <a:r>
              <a:rPr lang="en-CA" dirty="0" err="1"/>
              <a:t>relevantURL</a:t>
            </a:r>
            <a:endParaRPr lang="en-US" dirty="0"/>
          </a:p>
        </p:txBody>
      </p:sp>
      <p:pic>
        <p:nvPicPr>
          <p:cNvPr id="13" name="Picture 12" descr="ac-icon-green.eps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231" y="705870"/>
            <a:ext cx="497538" cy="360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57875"/>
            <a:ext cx="91440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08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36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uth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6726" y="1803799"/>
            <a:ext cx="1218980" cy="1509752"/>
          </a:xfrm>
        </p:spPr>
        <p:txBody>
          <a:bodyPr/>
          <a:lstStyle/>
          <a:p>
            <a:r>
              <a:rPr lang="en-US" dirty="0"/>
              <a:t>Author 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866717" y="2336800"/>
            <a:ext cx="2618974" cy="1790700"/>
          </a:xfrm>
        </p:spPr>
        <p:txBody>
          <a:bodyPr anchor="t"/>
          <a:lstStyle/>
          <a:p>
            <a:pPr lvl="0"/>
            <a:r>
              <a:rPr lang="en-CA" dirty="0"/>
              <a:t>Author description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866274" y="1803799"/>
            <a:ext cx="2619417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Author 1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1866274" y="4127500"/>
            <a:ext cx="2619417" cy="532904"/>
          </a:xfrm>
        </p:spPr>
        <p:txBody>
          <a:bodyPr anchor="b"/>
          <a:lstStyle>
            <a:lvl1pPr>
              <a:defRPr sz="1181"/>
            </a:lvl1pPr>
          </a:lstStyle>
          <a:p>
            <a:pPr lvl="0"/>
            <a:r>
              <a:rPr lang="en-CA" dirty="0"/>
              <a:t>Author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4666703" y="1803799"/>
            <a:ext cx="1218980" cy="1509752"/>
          </a:xfrm>
        </p:spPr>
        <p:txBody>
          <a:bodyPr/>
          <a:lstStyle/>
          <a:p>
            <a:r>
              <a:rPr lang="en-US" dirty="0"/>
              <a:t>Author Photo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066694" y="2336800"/>
            <a:ext cx="2603969" cy="1790700"/>
          </a:xfrm>
        </p:spPr>
        <p:txBody>
          <a:bodyPr anchor="t"/>
          <a:lstStyle/>
          <a:p>
            <a:pPr lvl="0"/>
            <a:r>
              <a:rPr lang="en-CA" dirty="0"/>
              <a:t>Author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066252" y="1803799"/>
            <a:ext cx="2604411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Author 2 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066252" y="4127500"/>
            <a:ext cx="2604412" cy="532904"/>
          </a:xfrm>
        </p:spPr>
        <p:txBody>
          <a:bodyPr anchor="b"/>
          <a:lstStyle>
            <a:lvl1pPr>
              <a:defRPr sz="1181"/>
            </a:lvl1pPr>
          </a:lstStyle>
          <a:p>
            <a:pPr lvl="0"/>
            <a:r>
              <a:rPr lang="en-CA" dirty="0"/>
              <a:t>Author email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7875"/>
            <a:ext cx="9144000" cy="1000125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81522" y="488623"/>
            <a:ext cx="5398417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About the Author (2 authors)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97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68775" y="1803400"/>
            <a:ext cx="6788551" cy="3960791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81522" y="488623"/>
            <a:ext cx="5398417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1-column key point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3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77519" y="477520"/>
            <a:ext cx="6786881" cy="5262879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A basic 1-column key point slide with no title. 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9" name="Picture 8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 dirty="0"/>
              <a:t>An optional annotation or extra information text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6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2-column key point slide</a:t>
            </a:r>
            <a:endParaRPr lang="en-US" dirty="0"/>
          </a:p>
        </p:txBody>
      </p:sp>
      <p:pic>
        <p:nvPicPr>
          <p:cNvPr id="10" name="Picture 9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1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4" y="1803401"/>
            <a:ext cx="4022199" cy="3949218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666703" y="1803402"/>
            <a:ext cx="4013375" cy="3949216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861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4" y="2336801"/>
            <a:ext cx="4022199" cy="341581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666703" y="2336798"/>
            <a:ext cx="4013375" cy="3415819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4" y="1803799"/>
            <a:ext cx="4022199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666703" y="1803799"/>
            <a:ext cx="4013375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pic>
        <p:nvPicPr>
          <p:cNvPr id="20" name="Picture 19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1" name="Slide Number Placeholder 8"/>
          <p:cNvSpPr>
            <a:spLocks noGrp="1"/>
          </p:cNvSpPr>
          <p:nvPr>
            <p:ph type="sldNum" sz="quarter" idx="20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basic 2-column key point slide with subtitles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2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7679" y="1803401"/>
            <a:ext cx="2582904" cy="3949218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279416" y="1803401"/>
            <a:ext cx="2582904" cy="3949218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 dirty="0"/>
              <a:t>Click to edit content.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097113" y="1803400"/>
            <a:ext cx="2582965" cy="394921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/>
              <a:t>Click to </a:t>
            </a:r>
            <a:r>
              <a:rPr lang="en-CA" dirty="0" err="1"/>
              <a:t>editcontent</a:t>
            </a:r>
            <a:r>
              <a:rPr lang="en-CA" dirty="0"/>
              <a:t>. Keep in minimal on key point slides. Bullets are available for hierarchy.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18" name="Picture 17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9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/>
              <a:t>This is a 3-column key point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2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499891"/>
            <a:ext cx="8229600" cy="11003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3903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First level</a:t>
            </a:r>
          </a:p>
          <a:p>
            <a:pPr lvl="2"/>
            <a:r>
              <a:rPr lang="en-CA" dirty="0"/>
              <a:t>Second level</a:t>
            </a:r>
          </a:p>
          <a:p>
            <a:pPr lvl="0"/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3" y="6356353"/>
            <a:ext cx="663789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81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8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9" r:id="rId3"/>
    <p:sldLayoutId id="2147483686" r:id="rId4"/>
    <p:sldLayoutId id="2147483650" r:id="rId5"/>
    <p:sldLayoutId id="2147483693" r:id="rId6"/>
    <p:sldLayoutId id="2147483685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4" r:id="rId14"/>
    <p:sldLayoutId id="2147483695" r:id="rId15"/>
    <p:sldLayoutId id="2147483696" r:id="rId16"/>
    <p:sldLayoutId id="2147483697" r:id="rId17"/>
    <p:sldLayoutId id="2147483677" r:id="rId18"/>
    <p:sldLayoutId id="2147483698" r:id="rId19"/>
    <p:sldLayoutId id="2147483699" r:id="rId20"/>
    <p:sldLayoutId id="2147483682" r:id="rId21"/>
    <p:sldLayoutId id="2147483654" r:id="rId22"/>
    <p:sldLayoutId id="2147483662" r:id="rId23"/>
    <p:sldLayoutId id="2147483683" r:id="rId24"/>
    <p:sldLayoutId id="2147483684" r:id="rId25"/>
    <p:sldLayoutId id="2147483664" r:id="rId26"/>
    <p:sldLayoutId id="2147483700" r:id="rId27"/>
    <p:sldLayoutId id="2147483701" r:id="rId28"/>
    <p:sldLayoutId id="2147483657" r:id="rId29"/>
    <p:sldLayoutId id="2147483674" r:id="rId30"/>
    <p:sldLayoutId id="2147483675" r:id="rId31"/>
    <p:sldLayoutId id="2147483681" r:id="rId32"/>
    <p:sldLayoutId id="2147483667" r:id="rId33"/>
    <p:sldLayoutId id="2147483680" r:id="rId34"/>
    <p:sldLayoutId id="2147483702" r:id="rId35"/>
  </p:sldLayoutIdLst>
  <p:hf hdr="0" ftr="0" dt="0"/>
  <p:txStyles>
    <p:titleStyle>
      <a:lvl1pPr algn="l" defTabSz="439516" rtl="0" eaLnBrk="1" latinLnBrk="0" hangingPunct="1">
        <a:lnSpc>
          <a:spcPct val="80000"/>
        </a:lnSpc>
        <a:spcBef>
          <a:spcPct val="0"/>
        </a:spcBef>
        <a:buNone/>
        <a:defRPr sz="4049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439516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1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14213" indent="-274699" algn="l" defTabSz="439516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36134" indent="-257101" algn="l" defTabSz="439516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60000"/>
        <a:buFont typeface="Wingdings" charset="2"/>
        <a:buChar char="§"/>
        <a:defRPr sz="18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1538307" indent="-219758" algn="l" defTabSz="439516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90000"/>
        <a:buFont typeface="Arial"/>
        <a:buChar char="–"/>
        <a:defRPr sz="1181" kern="1200">
          <a:solidFill>
            <a:schemeClr val="accent4"/>
          </a:solidFill>
          <a:latin typeface="+mn-lt"/>
          <a:ea typeface="+mn-ea"/>
          <a:cs typeface="+mn-cs"/>
        </a:defRPr>
      </a:lvl4pPr>
      <a:lvl5pPr marL="1977821" indent="-219758" algn="l" defTabSz="439516" rtl="0" eaLnBrk="1" latinLnBrk="0" hangingPunct="1">
        <a:spcBef>
          <a:spcPct val="20000"/>
        </a:spcBef>
        <a:buFont typeface="Arial"/>
        <a:buChar char="»"/>
        <a:defRPr sz="1912" kern="1200">
          <a:solidFill>
            <a:schemeClr val="accent5"/>
          </a:solidFill>
          <a:latin typeface="+mn-lt"/>
          <a:ea typeface="+mn-ea"/>
          <a:cs typeface="+mn-cs"/>
        </a:defRPr>
      </a:lvl5pPr>
      <a:lvl6pPr marL="2417339" indent="-219758" algn="l" defTabSz="439516" rtl="0" eaLnBrk="1" latinLnBrk="0" hangingPunct="1">
        <a:spcBef>
          <a:spcPct val="20000"/>
        </a:spcBef>
        <a:buFont typeface="Arial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6pPr>
      <a:lvl7pPr marL="2856854" indent="-219758" algn="l" defTabSz="439516" rtl="0" eaLnBrk="1" latinLnBrk="0" hangingPunct="1">
        <a:spcBef>
          <a:spcPct val="20000"/>
        </a:spcBef>
        <a:buFont typeface="Arial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7pPr>
      <a:lvl8pPr marL="3296371" indent="-219758" algn="l" defTabSz="439516" rtl="0" eaLnBrk="1" latinLnBrk="0" hangingPunct="1">
        <a:spcBef>
          <a:spcPct val="20000"/>
        </a:spcBef>
        <a:buFont typeface="Arial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8pPr>
      <a:lvl9pPr marL="3735887" indent="-219758" algn="l" defTabSz="439516" rtl="0" eaLnBrk="1" latinLnBrk="0" hangingPunct="1">
        <a:spcBef>
          <a:spcPct val="20000"/>
        </a:spcBef>
        <a:buFont typeface="Arial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1pPr>
      <a:lvl2pPr marL="439516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2pPr>
      <a:lvl3pPr marL="879032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3pPr>
      <a:lvl4pPr marL="1318547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4pPr>
      <a:lvl5pPr marL="1758064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5pPr>
      <a:lvl6pPr marL="2197581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6pPr>
      <a:lvl7pPr marL="2637097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7pPr>
      <a:lvl8pPr marL="3076614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8pPr>
      <a:lvl9pPr marL="3516128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gonquincollege.com/purchasing/files/2024/12/2024-2025-Year-End-Processing-and-Purchasing-Due-Dates-FINAL.pdf" TargetMode="External"/><Relationship Id="rId2" Type="http://schemas.openxmlformats.org/officeDocument/2006/relationships/hyperlink" Target="https://www.algonquincollege.com/finance/files/2022/11/Journal-Entry-Backup-Checklist.pdf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algonquincollege.com/purchasing/files/2024/12/2024-2025-Year-End-Schedule-for-Business-Administrators-Finance-Managers-and-Controllers-FINAL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mployeelearning.algonquincollege.com/d2l/home/70671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1287430"/>
            <a:ext cx="5802922" cy="1635518"/>
          </a:xfrm>
        </p:spPr>
        <p:txBody>
          <a:bodyPr>
            <a:normAutofit/>
          </a:bodyPr>
          <a:lstStyle/>
          <a:p>
            <a:r>
              <a:rPr lang="en-US" dirty="0"/>
              <a:t>Year End Journal Entries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to the Finance Support Working Group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February 20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369581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7679" y="484836"/>
            <a:ext cx="7873806" cy="414863"/>
          </a:xfrm>
        </p:spPr>
        <p:txBody>
          <a:bodyPr/>
          <a:lstStyle/>
          <a:p>
            <a:r>
              <a:rPr lang="en-US" dirty="0"/>
              <a:t>Resources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518195" y="3740585"/>
            <a:ext cx="3991278" cy="551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 sz="1181" b="1" kern="1200" baseline="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§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7" name="Text Placeholder 10"/>
          <p:cNvSpPr txBox="1">
            <a:spLocks/>
          </p:cNvSpPr>
          <p:nvPr/>
        </p:nvSpPr>
        <p:spPr>
          <a:xfrm>
            <a:off x="4790048" y="3752197"/>
            <a:ext cx="3991278" cy="551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 sz="1181" b="1" kern="1200" baseline="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§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00100" y="1020932"/>
            <a:ext cx="8146307" cy="503364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600" dirty="0"/>
              <a:t>Journal Entry Backup Checklist: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2"/>
              </a:rPr>
              <a:t>Journal Entry Backup Checklist.pdf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600" dirty="0"/>
              <a:t>Link to Year End Schedules and Deadlines: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2024-2025 Year-End Processing and Purchasing Due Dates</a:t>
            </a: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4"/>
              </a:rPr>
              <a:t>2024-2025 Year End Schedule for Business Administrators, Finance Managers and Controllers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9715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8775" y="436276"/>
            <a:ext cx="8270778" cy="1001980"/>
          </a:xfrm>
        </p:spPr>
        <p:txBody>
          <a:bodyPr/>
          <a:lstStyle/>
          <a:p>
            <a:r>
              <a:rPr lang="en-US" dirty="0"/>
              <a:t>Want More Details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4412" y="822961"/>
            <a:ext cx="8237013" cy="5382858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6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33B2AC-A962-429E-AFC4-CE45DC132EF0}"/>
              </a:ext>
            </a:extLst>
          </p:cNvPr>
          <p:cNvSpPr txBox="1"/>
          <p:nvPr/>
        </p:nvSpPr>
        <p:spPr>
          <a:xfrm>
            <a:off x="719091" y="1361213"/>
            <a:ext cx="8020462" cy="4947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400" dirty="0">
              <a:solidFill>
                <a:schemeClr val="bg1"/>
              </a:solidFill>
            </a:endParaRPr>
          </a:p>
          <a:p>
            <a:r>
              <a:rPr lang="en-CA" sz="2400" dirty="0">
                <a:solidFill>
                  <a:schemeClr val="bg1"/>
                </a:solidFill>
              </a:rPr>
              <a:t>Come join us for an additional year-end training session! </a:t>
            </a:r>
          </a:p>
          <a:p>
            <a:endParaRPr lang="en-CA" sz="1200" dirty="0">
              <a:solidFill>
                <a:schemeClr val="bg1"/>
              </a:solidFill>
            </a:endParaRPr>
          </a:p>
          <a:p>
            <a:r>
              <a:rPr lang="en-CA" sz="2400" b="1" u="sng" dirty="0">
                <a:solidFill>
                  <a:schemeClr val="bg1"/>
                </a:solidFill>
              </a:rPr>
              <a:t>What</a:t>
            </a:r>
            <a:r>
              <a:rPr lang="en-CA" sz="2400" dirty="0">
                <a:solidFill>
                  <a:schemeClr val="bg1"/>
                </a:solidFill>
              </a:rPr>
              <a:t>: Walk-thru of how to enter accrual journals in Workday and details of what appropriate backup is required.</a:t>
            </a:r>
          </a:p>
          <a:p>
            <a:endParaRPr lang="en-CA" sz="1800" dirty="0">
              <a:solidFill>
                <a:schemeClr val="bg1"/>
              </a:solidFill>
            </a:endParaRPr>
          </a:p>
          <a:p>
            <a:r>
              <a:rPr lang="en-CA" sz="2400" b="1" u="sng" dirty="0">
                <a:solidFill>
                  <a:schemeClr val="bg1"/>
                </a:solidFill>
              </a:rPr>
              <a:t>When</a:t>
            </a:r>
            <a:r>
              <a:rPr lang="en-CA" sz="2400" dirty="0">
                <a:solidFill>
                  <a:schemeClr val="bg1"/>
                </a:solidFill>
              </a:rPr>
              <a:t>: Wednesday March 5th, 2025 from 10am to 11am</a:t>
            </a:r>
          </a:p>
          <a:p>
            <a:endParaRPr lang="en-CA" sz="1800" dirty="0">
              <a:solidFill>
                <a:schemeClr val="bg1"/>
              </a:solidFill>
            </a:endParaRPr>
          </a:p>
          <a:p>
            <a:r>
              <a:rPr lang="en-CA" sz="2400" b="1" u="sng" dirty="0">
                <a:solidFill>
                  <a:schemeClr val="bg1"/>
                </a:solidFill>
              </a:rPr>
              <a:t>Where</a:t>
            </a:r>
            <a:r>
              <a:rPr lang="en-CA" sz="2400" dirty="0">
                <a:solidFill>
                  <a:schemeClr val="bg1"/>
                </a:solidFill>
              </a:rPr>
              <a:t>: Online via Zoom and through the Employee Learning Centre</a:t>
            </a:r>
          </a:p>
          <a:p>
            <a:endParaRPr lang="en-CA" sz="1800" dirty="0">
              <a:solidFill>
                <a:schemeClr val="bg1"/>
              </a:solidFill>
            </a:endParaRPr>
          </a:p>
          <a:p>
            <a:r>
              <a:rPr lang="en-CA" sz="2400" b="1" u="sng" dirty="0">
                <a:solidFill>
                  <a:schemeClr val="bg1"/>
                </a:solidFill>
              </a:rPr>
              <a:t>Register here</a:t>
            </a:r>
            <a:r>
              <a:rPr lang="en-CA" sz="2400" dirty="0">
                <a:solidFill>
                  <a:schemeClr val="bg1"/>
                </a:solidFill>
              </a:rPr>
              <a:t>: </a:t>
            </a:r>
            <a:r>
              <a:rPr lang="en-US" sz="2400" dirty="0">
                <a:solidFill>
                  <a:schemeClr val="bg1"/>
                </a:solidFill>
                <a:hlinkClick r:id="rId3"/>
              </a:rPr>
              <a:t>Financial Services Year-End Accrual Journal Training</a:t>
            </a:r>
            <a:endParaRPr lang="en-CA" dirty="0">
              <a:solidFill>
                <a:schemeClr val="bg1"/>
              </a:solidFill>
            </a:endParaRPr>
          </a:p>
          <a:p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4456E2-AD87-4857-9DAF-9E1B99AC0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616" y="533494"/>
            <a:ext cx="3894069" cy="10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68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5000" dirty="0"/>
            </a:br>
            <a:br>
              <a:rPr lang="en-US" sz="5000" dirty="0"/>
            </a:br>
            <a:r>
              <a:rPr lang="en-US" sz="5000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00744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8776" y="479820"/>
            <a:ext cx="8086139" cy="1001980"/>
          </a:xfrm>
        </p:spPr>
        <p:txBody>
          <a:bodyPr/>
          <a:lstStyle/>
          <a:p>
            <a:r>
              <a:rPr lang="en-US" dirty="0"/>
              <a:t>Year End Journal Entries – what are they and how are they different?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0571" y="1666384"/>
            <a:ext cx="7974344" cy="4066759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Accrual and deferral entries that will reverse out the following month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$5,000 minimum unless for Ministry contract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Submitted directly in Workday using Accrual journal source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Approvals in Workday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97C992-DF75-4728-8239-B141F4057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782" y="3968496"/>
            <a:ext cx="1764647" cy="176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7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7679" y="484836"/>
            <a:ext cx="7873806" cy="414863"/>
          </a:xfrm>
        </p:spPr>
        <p:txBody>
          <a:bodyPr/>
          <a:lstStyle/>
          <a:p>
            <a:r>
              <a:rPr lang="en-US" dirty="0"/>
              <a:t>Categories of Year End Journal Entries</a:t>
            </a:r>
            <a:br>
              <a:rPr lang="en-US" dirty="0"/>
            </a:b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7679" y="1400102"/>
            <a:ext cx="7974344" cy="4066759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Expense Accruals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Prepaid Expenses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Revenue Deferrals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Revenue Receivable</a:t>
            </a:r>
          </a:p>
        </p:txBody>
      </p:sp>
      <p:pic>
        <p:nvPicPr>
          <p:cNvPr id="1028" name="Picture 4" descr="2024 Turning 2025 Stock Photos - Free &amp; Royalty-Free Stock ...">
            <a:extLst>
              <a:ext uri="{FF2B5EF4-FFF2-40B4-BE49-F238E27FC236}">
                <a16:creationId xmlns:a16="http://schemas.microsoft.com/office/drawing/2014/main" id="{3293850E-1673-C948-6EE7-7D521ECD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17" y="2480315"/>
            <a:ext cx="2847835" cy="189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05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7679" y="484836"/>
            <a:ext cx="7873806" cy="414863"/>
          </a:xfrm>
        </p:spPr>
        <p:txBody>
          <a:bodyPr/>
          <a:lstStyle/>
          <a:p>
            <a:r>
              <a:rPr lang="en-US" dirty="0"/>
              <a:t>Categories of Year End Journal Entries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1. Expense Accruals</a:t>
            </a: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518195" y="3740585"/>
            <a:ext cx="3991278" cy="551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 sz="1181" b="1" kern="1200" baseline="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§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7" name="Text Placeholder 10"/>
          <p:cNvSpPr txBox="1">
            <a:spLocks/>
          </p:cNvSpPr>
          <p:nvPr/>
        </p:nvSpPr>
        <p:spPr>
          <a:xfrm>
            <a:off x="4790048" y="3752197"/>
            <a:ext cx="3991278" cy="551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 sz="1181" b="1" kern="1200" baseline="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§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78069" y="1548896"/>
            <a:ext cx="8237013" cy="431402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Expense incurred in fiscal year but not yet recorded in ledger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Some invoices will be accrued automatically – PO with receipt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Offset to ledger account 2080 Accrued Liabilities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Backup: copy of invoice with relevant details highlighted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4421">
            <a:off x="7167013" y="228326"/>
            <a:ext cx="1235445" cy="159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08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7679" y="484836"/>
            <a:ext cx="7873806" cy="414863"/>
          </a:xfrm>
        </p:spPr>
        <p:txBody>
          <a:bodyPr/>
          <a:lstStyle/>
          <a:p>
            <a:r>
              <a:rPr lang="en-US" dirty="0"/>
              <a:t>Categories of Year End Journal Entries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2. Prepaid Expenses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518195" y="3740585"/>
            <a:ext cx="3991278" cy="551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 sz="1181" b="1" kern="1200" baseline="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§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7" name="Text Placeholder 10"/>
          <p:cNvSpPr txBox="1">
            <a:spLocks/>
          </p:cNvSpPr>
          <p:nvPr/>
        </p:nvSpPr>
        <p:spPr>
          <a:xfrm>
            <a:off x="4790048" y="3752197"/>
            <a:ext cx="3991278" cy="551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 sz="1181" b="1" kern="1200" baseline="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§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78069" y="1548896"/>
            <a:ext cx="8237013" cy="431402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Expense paid for in advance, before </a:t>
            </a:r>
          </a:p>
          <a:p>
            <a:r>
              <a:rPr lang="en-US" sz="2400" dirty="0"/>
              <a:t>    receiving the goods or service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Common with leases, service agreements, software licenses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Offset to ledger account 1500 Prepaid Expenses - Operating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Backup: invoice with indication of period of time covered, ledger details showing amount booked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68" y="966045"/>
            <a:ext cx="2362414" cy="16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48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7679" y="484836"/>
            <a:ext cx="7873806" cy="414863"/>
          </a:xfrm>
        </p:spPr>
        <p:txBody>
          <a:bodyPr/>
          <a:lstStyle/>
          <a:p>
            <a:r>
              <a:rPr lang="en-US" dirty="0"/>
              <a:t>Categories of Year End Journal Entries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3. Revenue Deferrals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518195" y="3740585"/>
            <a:ext cx="3991278" cy="551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 sz="1181" b="1" kern="1200" baseline="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§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7" name="Text Placeholder 10"/>
          <p:cNvSpPr txBox="1">
            <a:spLocks/>
          </p:cNvSpPr>
          <p:nvPr/>
        </p:nvSpPr>
        <p:spPr>
          <a:xfrm>
            <a:off x="4790048" y="3752197"/>
            <a:ext cx="3991278" cy="551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 sz="1181" b="1" kern="1200" baseline="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§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78069" y="1548896"/>
            <a:ext cx="8237013" cy="431402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Received funds in current fiscal year for revenue that will be earned in next fiscal year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Offset to ledger account 2500 Deferred Revenue with additional work tag (Deferred Revenue – Contracts, Other, MTCU Contracts, Contracts – Related Entities)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Backup: Workday financial rollup report, excerpt of contract showing relevant details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93" y="151459"/>
            <a:ext cx="1620067" cy="128132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86" y="5016290"/>
            <a:ext cx="2656242" cy="15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1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7679" y="484836"/>
            <a:ext cx="7873806" cy="414863"/>
          </a:xfrm>
        </p:spPr>
        <p:txBody>
          <a:bodyPr/>
          <a:lstStyle/>
          <a:p>
            <a:r>
              <a:rPr lang="en-US" dirty="0"/>
              <a:t>Categories of Year End Journal Entries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4. Revenue Receivable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518195" y="3740585"/>
            <a:ext cx="3991278" cy="551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 sz="1181" b="1" kern="1200" baseline="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§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7" name="Text Placeholder 10"/>
          <p:cNvSpPr txBox="1">
            <a:spLocks/>
          </p:cNvSpPr>
          <p:nvPr/>
        </p:nvSpPr>
        <p:spPr>
          <a:xfrm>
            <a:off x="4790048" y="3752197"/>
            <a:ext cx="3991278" cy="551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 sz="1181" b="1" kern="1200" baseline="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§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45796" y="1584960"/>
            <a:ext cx="8252408" cy="4277958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Revenue earned in current fiscal year but</a:t>
            </a:r>
          </a:p>
          <a:p>
            <a:r>
              <a:rPr lang="en-US" sz="2400" dirty="0"/>
              <a:t>    funds not received by year end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Offset to ledger account 1230 Accounts Receivable – Ministry Grants or ledger account 1370 Accounts Receivable – Other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Backup: Workday financial rollup report showing expenses incurred, excerpt from contract indicating amount of funding to be received / earned in current fiscal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158" y="244208"/>
            <a:ext cx="1836046" cy="222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33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2673" y="489464"/>
            <a:ext cx="8091054" cy="595699"/>
          </a:xfrm>
        </p:spPr>
        <p:txBody>
          <a:bodyPr/>
          <a:lstStyle/>
          <a:p>
            <a:r>
              <a:rPr lang="en-US" dirty="0"/>
              <a:t>Summary Table – Ledger Account and Worktags for Year End Accrual Entries </a:t>
            </a:r>
            <a:endParaRPr lang="en-US" sz="1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657512"/>
              </p:ext>
            </p:extLst>
          </p:nvPr>
        </p:nvGraphicFramePr>
        <p:xfrm>
          <a:off x="364866" y="1200150"/>
          <a:ext cx="8432770" cy="5168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0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4450">
                  <a:extLst>
                    <a:ext uri="{9D8B030D-6E8A-4147-A177-3AD203B41FA5}">
                      <a16:colId xmlns:a16="http://schemas.microsoft.com/office/drawing/2014/main" val="296152320"/>
                    </a:ext>
                  </a:extLst>
                </a:gridCol>
              </a:tblGrid>
              <a:tr h="699464">
                <a:tc>
                  <a:txBody>
                    <a:bodyPr/>
                    <a:lstStyle/>
                    <a:p>
                      <a:r>
                        <a:rPr lang="en-US" sz="1300" dirty="0"/>
                        <a:t>Journal Entry Category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Offset</a:t>
                      </a:r>
                      <a:r>
                        <a:rPr lang="en-US" sz="1300" baseline="0" dirty="0"/>
                        <a:t> Ledger Account to Use</a:t>
                      </a:r>
                      <a:endParaRPr lang="en-US" sz="13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Worktag (if needed)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Appropriate</a:t>
                      </a:r>
                      <a:r>
                        <a:rPr lang="en-US" sz="1300" baseline="0" dirty="0"/>
                        <a:t> Backup</a:t>
                      </a:r>
                      <a:endParaRPr lang="en-US" sz="13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2455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Expense Accrual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Accrued Liabilities – ledger account 2080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 Worktag Needed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Invoice copy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Confirmation that good / service was received in fiscal year but not yet recorded in ledger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Amount of invoice clearly indicated including portion of non-refundable HST at 3.41%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0834">
                <a:tc>
                  <a:txBody>
                    <a:bodyPr/>
                    <a:lstStyle/>
                    <a:p>
                      <a:r>
                        <a:rPr lang="en-US" sz="1100" dirty="0"/>
                        <a:t>Revenue Deferral</a:t>
                      </a:r>
                      <a:endParaRPr lang="en-US" sz="1100" baseline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Deferred Revenue – ledger</a:t>
                      </a:r>
                      <a:r>
                        <a:rPr lang="en-US" sz="1100" baseline="0" dirty="0"/>
                        <a:t> account 2500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Deferred Revenue – Other</a:t>
                      </a:r>
                    </a:p>
                    <a:p>
                      <a:pPr algn="ctr"/>
                      <a:r>
                        <a:rPr lang="en-US" sz="1100" dirty="0"/>
                        <a:t>Deferred</a:t>
                      </a:r>
                      <a:r>
                        <a:rPr lang="en-US" sz="1100" baseline="0" dirty="0"/>
                        <a:t> Rev – MTCU Contracts</a:t>
                      </a:r>
                    </a:p>
                    <a:p>
                      <a:pPr algn="ctr"/>
                      <a:r>
                        <a:rPr lang="en-US" sz="1100" baseline="0" dirty="0"/>
                        <a:t>Deferred Revenue - Contracts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Fin Rpt report showing revenue booked and amount to be deferred</a:t>
                      </a:r>
                      <a:endParaRPr lang="en-US" sz="2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Excerpt of agreement indicating amount may be deferred (ie. Contract period extending into next fiscal year, Ministry approval etc.)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9363">
                <a:tc>
                  <a:txBody>
                    <a:bodyPr/>
                    <a:lstStyle/>
                    <a:p>
                      <a:r>
                        <a:rPr lang="en-US" sz="1100" dirty="0"/>
                        <a:t>Prepaid</a:t>
                      </a:r>
                      <a:r>
                        <a:rPr lang="en-US" sz="1100" baseline="0" dirty="0"/>
                        <a:t> Expense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Prepaid</a:t>
                      </a:r>
                      <a:r>
                        <a:rPr lang="en-US" sz="1100" baseline="0" dirty="0"/>
                        <a:t> Expenses Operating – ledger account 1500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395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No Worktag Needed</a:t>
                      </a:r>
                    </a:p>
                    <a:p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Same invoice details as listed above for expense accruals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Invoice should also indicate the period of time covered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Details of the calculation of the prepaid amount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271">
                <a:tc>
                  <a:txBody>
                    <a:bodyPr/>
                    <a:lstStyle/>
                    <a:p>
                      <a:r>
                        <a:rPr lang="en-US" sz="1100" dirty="0"/>
                        <a:t>Revenue Receivable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Accounts Receivable – Ministry Grants –</a:t>
                      </a:r>
                      <a:r>
                        <a:rPr lang="en-US" sz="1100" baseline="0" dirty="0"/>
                        <a:t> ledger account 1230</a:t>
                      </a:r>
                    </a:p>
                    <a:p>
                      <a:pPr algn="ctr"/>
                      <a:r>
                        <a:rPr lang="en-US" sz="1100" baseline="0" dirty="0"/>
                        <a:t>Accounts Receivable – Other – ledger account 1370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395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No Worktag Needed</a:t>
                      </a:r>
                    </a:p>
                    <a:p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Excerpt of agreement indicating amount of funding to be received in current fiscal year</a:t>
                      </a:r>
                    </a:p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 Rpt report showing total expenses incurred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555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8775" y="436276"/>
            <a:ext cx="8270778" cy="1001980"/>
          </a:xfrm>
        </p:spPr>
        <p:txBody>
          <a:bodyPr/>
          <a:lstStyle/>
          <a:p>
            <a:r>
              <a:rPr lang="en-US" dirty="0"/>
              <a:t>Key Dates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2540" y="822961"/>
            <a:ext cx="8237013" cy="5382858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 u="sng" dirty="0"/>
          </a:p>
          <a:p>
            <a:r>
              <a:rPr lang="en-US" sz="2400" b="1" u="sng" dirty="0"/>
              <a:t>Wednesday April 2, 2025</a:t>
            </a:r>
            <a:r>
              <a:rPr lang="en-US" sz="2400" dirty="0"/>
              <a:t> – Final day to </a:t>
            </a:r>
          </a:p>
          <a:p>
            <a:r>
              <a:rPr lang="en-US" sz="2400" dirty="0"/>
              <a:t>submit invoices to Accounts Payable</a:t>
            </a:r>
          </a:p>
          <a:p>
            <a:endParaRPr lang="en-US" sz="1200" dirty="0"/>
          </a:p>
          <a:p>
            <a:r>
              <a:rPr lang="en-US" sz="2400" b="1" u="sng" dirty="0"/>
              <a:t>Monday April 7, 2025 </a:t>
            </a:r>
            <a:r>
              <a:rPr lang="en-US" sz="2400" dirty="0"/>
              <a:t>- Accounts Receivable </a:t>
            </a:r>
          </a:p>
          <a:p>
            <a:r>
              <a:rPr lang="en-US" sz="2400" dirty="0"/>
              <a:t>and Accounts Payable Closing (12:00PM deadline)</a:t>
            </a:r>
          </a:p>
          <a:p>
            <a:endParaRPr lang="en-US" sz="1200" dirty="0"/>
          </a:p>
          <a:p>
            <a:r>
              <a:rPr lang="en-US" sz="2400" b="1" u="sng" dirty="0"/>
              <a:t>Tuesday April 8, 2025 </a:t>
            </a:r>
            <a:r>
              <a:rPr lang="en-US" sz="2400" dirty="0"/>
              <a:t>– Goods Received Not </a:t>
            </a:r>
          </a:p>
          <a:p>
            <a:r>
              <a:rPr lang="en-US" sz="2400" dirty="0"/>
              <a:t>Invoiced Accrual booked</a:t>
            </a:r>
          </a:p>
          <a:p>
            <a:endParaRPr lang="en-US" sz="1200" b="1" u="sng" dirty="0"/>
          </a:p>
          <a:p>
            <a:r>
              <a:rPr lang="en-US" sz="2400" b="1" u="sng" dirty="0"/>
              <a:t>Wednesday April 9, 2025 </a:t>
            </a:r>
            <a:r>
              <a:rPr lang="en-US" sz="2400" dirty="0"/>
              <a:t>– Review of </a:t>
            </a:r>
          </a:p>
          <a:p>
            <a:r>
              <a:rPr lang="en-US" sz="2400" dirty="0"/>
              <a:t>revenue and expenses to ensure completeness</a:t>
            </a:r>
          </a:p>
          <a:p>
            <a:endParaRPr lang="en-US" sz="1200" dirty="0"/>
          </a:p>
          <a:p>
            <a:r>
              <a:rPr lang="en-US" sz="2400" b="1" u="sng" dirty="0"/>
              <a:t>Thursday April 10, 2025 </a:t>
            </a:r>
            <a:r>
              <a:rPr lang="en-US" sz="2400" dirty="0"/>
              <a:t>– Final day to submit and approve 2024-25 fiscal year end journal entries in Workday (5:00PM deadline)</a:t>
            </a:r>
          </a:p>
          <a:p>
            <a:endParaRPr lang="en-US" sz="24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83" y="159204"/>
            <a:ext cx="1669235" cy="210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92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onquin College Colours">
      <a:dk1>
        <a:srgbClr val="423F3F"/>
      </a:dk1>
      <a:lt1>
        <a:sysClr val="window" lastClr="FFFFFF"/>
      </a:lt1>
      <a:dk2>
        <a:srgbClr val="00673E"/>
      </a:dk2>
      <a:lt2>
        <a:srgbClr val="FFFFFF"/>
      </a:lt2>
      <a:accent1>
        <a:srgbClr val="00673E"/>
      </a:accent1>
      <a:accent2>
        <a:srgbClr val="599A83"/>
      </a:accent2>
      <a:accent3>
        <a:srgbClr val="A6C8BC"/>
      </a:accent3>
      <a:accent4>
        <a:srgbClr val="408A70"/>
      </a:accent4>
      <a:accent5>
        <a:srgbClr val="423F3F"/>
      </a:accent5>
      <a:accent6>
        <a:srgbClr val="B4B2B5"/>
      </a:accent6>
      <a:hlink>
        <a:srgbClr val="43B02A"/>
      </a:hlink>
      <a:folHlink>
        <a:srgbClr val="7AC1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187E401D1ECF4DBE77720B71D43171" ma:contentTypeVersion="21" ma:contentTypeDescription="Create a new document." ma:contentTypeScope="" ma:versionID="754d12d17d202c009f42b95f25142e1c">
  <xsd:schema xmlns:xsd="http://www.w3.org/2001/XMLSchema" xmlns:xs="http://www.w3.org/2001/XMLSchema" xmlns:p="http://schemas.microsoft.com/office/2006/metadata/properties" xmlns:ns1="http://schemas.microsoft.com/sharepoint/v3" xmlns:ns2="babcf426-f826-4995-a497-b24d6596da39" xmlns:ns3="95bc6d35-afa0-487f-8a22-5846c9319c8b" targetNamespace="http://schemas.microsoft.com/office/2006/metadata/properties" ma:root="true" ma:fieldsID="2055f0be3c0451d290a7705a4e7b8823" ns1:_="" ns2:_="" ns3:_="">
    <xsd:import namespace="http://schemas.microsoft.com/sharepoint/v3"/>
    <xsd:import namespace="babcf426-f826-4995-a497-b24d6596da39"/>
    <xsd:import namespace="95bc6d35-afa0-487f-8a22-5846c9319c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bcf426-f826-4995-a497-b24d6596da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a200e-6db3-4776-8e88-7d4fd5d3dc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c6d35-afa0-487f-8a22-5846c9319c8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93d6e9b-cec9-426a-a395-c553fc97d6a2}" ma:internalName="TaxCatchAll" ma:showField="CatchAllData" ma:web="95bc6d35-afa0-487f-8a22-5846c9319c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5bc6d35-afa0-487f-8a22-5846c9319c8b">
      <UserInfo>
        <DisplayName/>
        <AccountId xsi:nil="true"/>
        <AccountType/>
      </UserInfo>
    </SharedWithUsers>
    <TaxCatchAll xmlns="95bc6d35-afa0-487f-8a22-5846c9319c8b" xsi:nil="true"/>
    <lcf76f155ced4ddcb4097134ff3c332f xmlns="babcf426-f826-4995-a497-b24d6596da39">
      <Terms xmlns="http://schemas.microsoft.com/office/infopath/2007/PartnerControls"/>
    </lcf76f155ced4ddcb4097134ff3c332f>
    <_Flow_SignoffStatus xmlns="babcf426-f826-4995-a497-b24d6596da39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F53B83-F5C1-4C71-9ACF-3268FD5FF9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abcf426-f826-4995-a497-b24d6596da39"/>
    <ds:schemaRef ds:uri="95bc6d35-afa0-487f-8a22-5846c9319c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BA1F09-9C35-43CD-B27F-D3A094898A0E}">
  <ds:schemaRefs>
    <ds:schemaRef ds:uri="babcf426-f826-4995-a497-b24d6596da39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95bc6d35-afa0-487f-8a22-5846c9319c8b"/>
    <ds:schemaRef ds:uri="http://purl.org/dc/elements/1.1/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6BD31F45-15FB-441E-ABB1-B4D36CE2F1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11767</TotalTime>
  <Words>741</Words>
  <Application>Microsoft Office PowerPoint</Application>
  <PresentationFormat>On-screen Show (4:3)</PresentationFormat>
  <Paragraphs>143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Year End Journal Entries</vt:lpstr>
      <vt:lpstr>Year End Journal Entries – what are they and how are they different? </vt:lpstr>
      <vt:lpstr>Categories of Year End Journal Entries </vt:lpstr>
      <vt:lpstr>Categories of Year End Journal Entries   1. Expense Accruals</vt:lpstr>
      <vt:lpstr>Categories of Year End Journal Entries   2. Prepaid Expenses </vt:lpstr>
      <vt:lpstr>Categories of Year End Journal Entries  3. Revenue Deferrals </vt:lpstr>
      <vt:lpstr>Categories of Year End Journal Entries   4. Revenue Receivable     </vt:lpstr>
      <vt:lpstr>Summary Table – Ledger Account and Worktags for Year End Accrual Entries </vt:lpstr>
      <vt:lpstr>Key Dates </vt:lpstr>
      <vt:lpstr>Resources      </vt:lpstr>
      <vt:lpstr>Want More Details </vt:lpstr>
      <vt:lpstr>  Thank you.</vt:lpstr>
    </vt:vector>
  </TitlesOfParts>
  <Company>Salt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Chavez Ackermann</dc:creator>
  <cp:lastModifiedBy>Kelli Doucet</cp:lastModifiedBy>
  <cp:revision>368</cp:revision>
  <dcterms:created xsi:type="dcterms:W3CDTF">2016-12-21T16:02:28Z</dcterms:created>
  <dcterms:modified xsi:type="dcterms:W3CDTF">2025-02-20T14:46:41Z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0x01010022187E401D1ECF4DBE77720B71D43171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